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C68"/>
    <a:srgbClr val="159B8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C0824-888B-4652-B22A-3D6C8C26BBC0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4FCE8-98F0-46B6-9054-DBC02985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4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8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2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0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338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2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7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2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8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0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5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D17B4-2438-48E3-B8DE-08310D463563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EC7729-F43E-4A20-8029-18285A5D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EC6884-4B3D-EBEC-51EE-517B1B4909E9}"/>
              </a:ext>
            </a:extLst>
          </p:cNvPr>
          <p:cNvSpPr txBox="1"/>
          <p:nvPr/>
        </p:nvSpPr>
        <p:spPr>
          <a:xfrm>
            <a:off x="3268610" y="1575309"/>
            <a:ext cx="6610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/>
              <a:t>Investor Pitch for </a:t>
            </a:r>
            <a:r>
              <a:rPr lang="en-US" sz="3600" b="1" dirty="0" err="1"/>
              <a:t>EchoSphere</a:t>
            </a:r>
            <a:r>
              <a:rPr lang="en-US" sz="36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F19B5-EB7F-C12E-5910-DA9275CF613D}"/>
              </a:ext>
            </a:extLst>
          </p:cNvPr>
          <p:cNvSpPr txBox="1"/>
          <p:nvPr/>
        </p:nvSpPr>
        <p:spPr>
          <a:xfrm>
            <a:off x="3181963" y="5617266"/>
            <a:ext cx="678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Redefining Wearable Tech with the Power of Your Mind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5A770-4AEC-0D31-3F6A-A1632F1BDA9E}"/>
              </a:ext>
            </a:extLst>
          </p:cNvPr>
          <p:cNvSpPr txBox="1"/>
          <p:nvPr/>
        </p:nvSpPr>
        <p:spPr>
          <a:xfrm>
            <a:off x="5101711" y="3041839"/>
            <a:ext cx="29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Mind meets Technology</a:t>
            </a:r>
          </a:p>
        </p:txBody>
      </p:sp>
    </p:spTree>
    <p:extLst>
      <p:ext uri="{BB962C8B-B14F-4D97-AF65-F5344CB8AC3E}">
        <p14:creationId xmlns:p14="http://schemas.microsoft.com/office/powerpoint/2010/main" val="145322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734B2-ABD9-84D5-4FF1-37F168E7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8530B-0CDA-BF23-0D64-75EDEB28B1BE}"/>
              </a:ext>
            </a:extLst>
          </p:cNvPr>
          <p:cNvSpPr txBox="1"/>
          <p:nvPr/>
        </p:nvSpPr>
        <p:spPr>
          <a:xfrm>
            <a:off x="2900516" y="651075"/>
            <a:ext cx="7157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/>
              <a:t>Marketing and Growth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7DC1D-10B7-3468-51CB-D1768DBF0943}"/>
              </a:ext>
            </a:extLst>
          </p:cNvPr>
          <p:cNvSpPr txBox="1"/>
          <p:nvPr/>
        </p:nvSpPr>
        <p:spPr>
          <a:xfrm>
            <a:off x="1710813" y="158819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Marketing Channels</a:t>
            </a:r>
          </a:p>
          <a:p>
            <a:endParaRPr lang="en-US" b="1" dirty="0"/>
          </a:p>
          <a:p>
            <a:r>
              <a:rPr lang="en-US" b="1" dirty="0"/>
              <a:t>Social Media: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Campaigns on Instagram, YouTube, and TikTok.</a:t>
            </a:r>
          </a:p>
          <a:p>
            <a:r>
              <a:rPr lang="en-US" b="1" dirty="0"/>
              <a:t>Influencer Collaborations: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Partnerships with tech and fitness influencers.</a:t>
            </a:r>
          </a:p>
          <a:p>
            <a:r>
              <a:rPr lang="en-US" b="1" dirty="0"/>
              <a:t>Content Marketing: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Educational blogs, podcasts, and YouTube videos.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6F0B-771C-D8F8-B693-514402D1A371}"/>
              </a:ext>
            </a:extLst>
          </p:cNvPr>
          <p:cNvSpPr txBox="1"/>
          <p:nvPr/>
        </p:nvSpPr>
        <p:spPr>
          <a:xfrm>
            <a:off x="1710813" y="457897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User Acquisition Strategies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Pre-launch hype through teaser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offers: 20% discount for early adopters.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Loyalty programs for repeat customers.</a:t>
            </a:r>
          </a:p>
        </p:txBody>
      </p:sp>
      <p:pic>
        <p:nvPicPr>
          <p:cNvPr id="5128" name="Picture 8" descr="What Is Growth Marketing? Become A ...">
            <a:extLst>
              <a:ext uri="{FF2B5EF4-FFF2-40B4-BE49-F238E27FC236}">
                <a16:creationId xmlns:a16="http://schemas.microsoft.com/office/drawing/2014/main" id="{A9888CC3-1DFC-6DD0-D4D9-06F28102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88" y="1863141"/>
            <a:ext cx="3719665" cy="23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5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6B45-D1AD-6D96-74AB-23369BF0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172715-096E-BB18-0B1B-547661FDF02A}"/>
              </a:ext>
            </a:extLst>
          </p:cNvPr>
          <p:cNvSpPr txBox="1"/>
          <p:nvPr/>
        </p:nvSpPr>
        <p:spPr>
          <a:xfrm>
            <a:off x="4171027" y="601913"/>
            <a:ext cx="4776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Financial Projections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4A8DA-A856-6D07-3BCB-6969DBFDFAAE}"/>
              </a:ext>
            </a:extLst>
          </p:cNvPr>
          <p:cNvSpPr txBox="1"/>
          <p:nvPr/>
        </p:nvSpPr>
        <p:spPr>
          <a:xfrm>
            <a:off x="1828800" y="147444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Expected Revenue and Profit Growth (3-5 Years)</a:t>
            </a:r>
          </a:p>
          <a:p>
            <a:endParaRPr lang="en-US" b="1" dirty="0"/>
          </a:p>
          <a:p>
            <a:r>
              <a:rPr lang="en-US" b="1" dirty="0"/>
              <a:t>Year 1:</a:t>
            </a:r>
            <a:r>
              <a:rPr lang="en-US" dirty="0"/>
              <a:t> Revenue: $1M, Profit: $0.4M.</a:t>
            </a:r>
          </a:p>
          <a:p>
            <a:r>
              <a:rPr lang="en-US" b="1" dirty="0"/>
              <a:t>Year 3:</a:t>
            </a:r>
            <a:r>
              <a:rPr lang="en-US" dirty="0"/>
              <a:t> Revenue: $5M, Profit: $1.5M.</a:t>
            </a:r>
          </a:p>
          <a:p>
            <a:r>
              <a:rPr lang="en-US" b="1" dirty="0"/>
              <a:t>Year 5:</a:t>
            </a:r>
            <a:r>
              <a:rPr lang="en-US" dirty="0"/>
              <a:t> Revenue: $10M, Profit: $5M.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1533C-5256-1FC4-E966-73F450FEFFD7}"/>
              </a:ext>
            </a:extLst>
          </p:cNvPr>
          <p:cNvSpPr txBox="1"/>
          <p:nvPr/>
        </p:nvSpPr>
        <p:spPr>
          <a:xfrm>
            <a:off x="1828800" y="3352233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Funding Requirements</a:t>
            </a:r>
          </a:p>
          <a:p>
            <a:endParaRPr lang="en-US" b="1" dirty="0"/>
          </a:p>
          <a:p>
            <a:r>
              <a:rPr lang="en-US" b="1" dirty="0"/>
              <a:t>Total Ask:</a:t>
            </a:r>
            <a:r>
              <a:rPr lang="en-US" dirty="0"/>
              <a:t> $5M.</a:t>
            </a:r>
          </a:p>
          <a:p>
            <a:endParaRPr lang="en-US" dirty="0"/>
          </a:p>
          <a:p>
            <a:r>
              <a:rPr lang="en-US" b="1" dirty="0"/>
              <a:t>Allocation: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for R&amp;D.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30% for marketing and growth.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20% for production scaling.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10% for team expansion.</a:t>
            </a:r>
          </a:p>
        </p:txBody>
      </p:sp>
      <p:pic>
        <p:nvPicPr>
          <p:cNvPr id="6146" name="Picture 2" descr="Financial Projection Model | SCORE">
            <a:extLst>
              <a:ext uri="{FF2B5EF4-FFF2-40B4-BE49-F238E27FC236}">
                <a16:creationId xmlns:a16="http://schemas.microsoft.com/office/drawing/2014/main" id="{9AA79739-14DF-AA17-F68C-EB2751F9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60" y="2274838"/>
            <a:ext cx="4150072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96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9FA1-8577-08EA-7146-FC8E0D557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C2154-42F7-8A34-AFA4-CD137D1027A9}"/>
              </a:ext>
            </a:extLst>
          </p:cNvPr>
          <p:cNvSpPr txBox="1"/>
          <p:nvPr/>
        </p:nvSpPr>
        <p:spPr>
          <a:xfrm>
            <a:off x="4662640" y="660907"/>
            <a:ext cx="231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The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496DA-F00A-FC97-3C95-B7E424C6A9D3}"/>
              </a:ext>
            </a:extLst>
          </p:cNvPr>
          <p:cNvSpPr txBox="1"/>
          <p:nvPr/>
        </p:nvSpPr>
        <p:spPr>
          <a:xfrm>
            <a:off x="2005781" y="146935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Meet the Visionaries</a:t>
            </a:r>
          </a:p>
          <a:p>
            <a:endParaRPr lang="en-US" b="1" dirty="0"/>
          </a:p>
          <a:p>
            <a:r>
              <a:rPr lang="en-US" b="1" dirty="0"/>
              <a:t>Founders: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CEO: Expert in wearable tech innovation.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CTO: AI and BCI specialist with 10 years’ experience.</a:t>
            </a:r>
          </a:p>
          <a:p>
            <a:pPr lvl="1"/>
            <a:endParaRPr lang="en-US" dirty="0"/>
          </a:p>
          <a:p>
            <a:r>
              <a:rPr lang="en-US" b="1" dirty="0"/>
              <a:t>Key Roles: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 of Marketing: Experienced in global brand launches.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 Design Lead: Award-winning designer in eco-friendly tech.</a:t>
            </a:r>
          </a:p>
          <a:p>
            <a:pPr lvl="1"/>
            <a:r>
              <a:rPr lang="en-US" dirty="0"/>
              <a:t>We must add a credit to product building engineers.</a:t>
            </a:r>
          </a:p>
        </p:txBody>
      </p:sp>
      <p:pic>
        <p:nvPicPr>
          <p:cNvPr id="7170" name="Picture 2" descr="Importance Of Teamwork :10 Power ...">
            <a:extLst>
              <a:ext uri="{FF2B5EF4-FFF2-40B4-BE49-F238E27FC236}">
                <a16:creationId xmlns:a16="http://schemas.microsoft.com/office/drawing/2014/main" id="{A2C9AEF3-2785-C8D8-7675-774B2F9F9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60" y="1956620"/>
            <a:ext cx="3899982" cy="218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0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CA45-B7E7-E790-D83F-C579AD2B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E07CF-EB19-480C-53E9-9B20B5E780FC}"/>
              </a:ext>
            </a:extLst>
          </p:cNvPr>
          <p:cNvSpPr txBox="1"/>
          <p:nvPr/>
        </p:nvSpPr>
        <p:spPr>
          <a:xfrm>
            <a:off x="3561427" y="631410"/>
            <a:ext cx="614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Why Invest in </a:t>
            </a:r>
            <a:r>
              <a:rPr lang="en-US" sz="3600" b="1" dirty="0" err="1"/>
              <a:t>EchoSphere</a:t>
            </a:r>
            <a:r>
              <a:rPr lang="en-US" sz="36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41056-B0C8-4253-85FD-4CADD22244C7}"/>
              </a:ext>
            </a:extLst>
          </p:cNvPr>
          <p:cNvSpPr txBox="1"/>
          <p:nvPr/>
        </p:nvSpPr>
        <p:spPr>
          <a:xfrm>
            <a:off x="2035278" y="1689904"/>
            <a:ext cx="58895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Compelling Reasons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First-mover advantage with BCI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Immense market growth potential.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strong, experienced team driving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Commitment to sustainability and wellness.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74607-8562-6D24-9C63-630A06276C1A}"/>
              </a:ext>
            </a:extLst>
          </p:cNvPr>
          <p:cNvSpPr txBox="1"/>
          <p:nvPr/>
        </p:nvSpPr>
        <p:spPr>
          <a:xfrm>
            <a:off x="2035278" y="3608043"/>
            <a:ext cx="9330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Long-Lasting &amp; Customizable</a:t>
            </a:r>
            <a:r>
              <a:rPr lang="en-US" dirty="0"/>
              <a:t>: With a durable design and long-lasting battery, </a:t>
            </a:r>
            <a:r>
              <a:rPr lang="en-US" dirty="0" err="1"/>
              <a:t>EchoSphere</a:t>
            </a:r>
            <a:r>
              <a:rPr lang="en-US" dirty="0"/>
              <a:t> ensures longevity, while its modular design offers customization and repairability.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C673B-6B18-7919-7FCE-198A4C5FEFC4}"/>
              </a:ext>
            </a:extLst>
          </p:cNvPr>
          <p:cNvSpPr txBox="1"/>
          <p:nvPr/>
        </p:nvSpPr>
        <p:spPr>
          <a:xfrm>
            <a:off x="2035276" y="4613279"/>
            <a:ext cx="9330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Health &amp; Fitness</a:t>
            </a:r>
            <a:r>
              <a:rPr lang="en-US" dirty="0"/>
              <a:t>: Biometric sensors track fitness and hearing health, offering a dual-purpose device that appeals to both tech and health-conscious consumers.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B68A3-AF42-5735-A6B6-4B750F5ED1E7}"/>
              </a:ext>
            </a:extLst>
          </p:cNvPr>
          <p:cNvSpPr txBox="1"/>
          <p:nvPr/>
        </p:nvSpPr>
        <p:spPr>
          <a:xfrm>
            <a:off x="2035277" y="5341517"/>
            <a:ext cx="9330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Innovative Technology</a:t>
            </a:r>
            <a:r>
              <a:rPr lang="en-US" dirty="0"/>
              <a:t>: With Brain-Computer Interface (BCI) and EEG sensors, </a:t>
            </a:r>
            <a:r>
              <a:rPr lang="en-US" dirty="0" err="1"/>
              <a:t>EchoSphere</a:t>
            </a:r>
            <a:r>
              <a:rPr lang="en-US" dirty="0"/>
              <a:t> allows users to control their audio experience using their mind, setting it apart in the wearable tech market.</a:t>
            </a:r>
          </a:p>
        </p:txBody>
      </p:sp>
      <p:pic>
        <p:nvPicPr>
          <p:cNvPr id="8198" name="Picture 6" descr="Investing money hi-res stock ...">
            <a:extLst>
              <a:ext uri="{FF2B5EF4-FFF2-40B4-BE49-F238E27FC236}">
                <a16:creationId xmlns:a16="http://schemas.microsoft.com/office/drawing/2014/main" id="{3CA4275C-6C52-DC1E-5A02-5EBB39183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30"/>
          <a:stretch/>
        </p:blipFill>
        <p:spPr bwMode="auto">
          <a:xfrm>
            <a:off x="8189042" y="1277741"/>
            <a:ext cx="3327521" cy="21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71F8-AE37-8BC8-4009-3C7B9169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73296-5157-ECC3-9F55-73006E665671}"/>
              </a:ext>
            </a:extLst>
          </p:cNvPr>
          <p:cNvSpPr txBox="1"/>
          <p:nvPr/>
        </p:nvSpPr>
        <p:spPr>
          <a:xfrm>
            <a:off x="3329294" y="641242"/>
            <a:ext cx="6221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Q&amp;A with Closing Remarks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F1EA5-604E-3592-E663-36E91D091C3C}"/>
              </a:ext>
            </a:extLst>
          </p:cNvPr>
          <p:cNvSpPr txBox="1"/>
          <p:nvPr/>
        </p:nvSpPr>
        <p:spPr>
          <a:xfrm>
            <a:off x="3588774" y="1730166"/>
            <a:ext cx="57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Let’s create the future together with </a:t>
            </a:r>
            <a:r>
              <a:rPr lang="en-US" dirty="0" err="1"/>
              <a:t>EchoSphere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4956A-3348-33E2-8BFE-83809EBF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9"/>
          <a:stretch/>
        </p:blipFill>
        <p:spPr>
          <a:xfrm>
            <a:off x="4729316" y="2542091"/>
            <a:ext cx="3645310" cy="2974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8087D0-A897-9DA9-1137-545CF203EF19}"/>
              </a:ext>
            </a:extLst>
          </p:cNvPr>
          <p:cNvSpPr txBox="1"/>
          <p:nvPr/>
        </p:nvSpPr>
        <p:spPr>
          <a:xfrm>
            <a:off x="2290916" y="5919019"/>
            <a:ext cx="89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Contact info: </a:t>
            </a:r>
            <a:r>
              <a:rPr lang="en-US" dirty="0"/>
              <a:t>+919618130344</a:t>
            </a:r>
          </a:p>
          <a:p>
            <a:r>
              <a:rPr lang="en-US" b="1" dirty="0"/>
              <a:t>Email: </a:t>
            </a:r>
            <a:r>
              <a:rPr lang="en-US" dirty="0" err="1"/>
              <a:t>echosphere@support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5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C248-93EC-1AA6-BD8C-4486C38E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261E20-6A35-4896-3076-3708BF73F5BF}"/>
              </a:ext>
            </a:extLst>
          </p:cNvPr>
          <p:cNvSpPr txBox="1"/>
          <p:nvPr/>
        </p:nvSpPr>
        <p:spPr>
          <a:xfrm>
            <a:off x="2772697" y="2902661"/>
            <a:ext cx="7584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Thanks for your time and interest</a:t>
            </a:r>
          </a:p>
        </p:txBody>
      </p:sp>
    </p:spTree>
    <p:extLst>
      <p:ext uri="{BB962C8B-B14F-4D97-AF65-F5344CB8AC3E}">
        <p14:creationId xmlns:p14="http://schemas.microsoft.com/office/powerpoint/2010/main" val="261236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A8E1E8-594B-B8BD-9BDB-F10D78E07EB1}"/>
              </a:ext>
            </a:extLst>
          </p:cNvPr>
          <p:cNvSpPr txBox="1"/>
          <p:nvPr/>
        </p:nvSpPr>
        <p:spPr>
          <a:xfrm>
            <a:off x="4645741" y="631413"/>
            <a:ext cx="2900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CA91-157F-6D9B-42C3-2702B1853812}"/>
              </a:ext>
            </a:extLst>
          </p:cNvPr>
          <p:cNvSpPr txBox="1"/>
          <p:nvPr/>
        </p:nvSpPr>
        <p:spPr>
          <a:xfrm>
            <a:off x="1789470" y="1399682"/>
            <a:ext cx="86130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EchoSphere</a:t>
            </a:r>
            <a:r>
              <a:rPr lang="en-US" dirty="0"/>
              <a:t> is not just another earbud—it’s a revolution in wearable tech. Powered by cutting-edge </a:t>
            </a:r>
            <a:r>
              <a:rPr lang="en-US" b="1" dirty="0"/>
              <a:t>Brain-Computer Interface (BCI)</a:t>
            </a:r>
            <a:r>
              <a:rPr lang="en-US" dirty="0"/>
              <a:t> technology, it allows you to control your audio experience with your mind. With </a:t>
            </a:r>
            <a:r>
              <a:rPr lang="en-US" b="1" dirty="0"/>
              <a:t>3D immersive audio</a:t>
            </a:r>
            <a:r>
              <a:rPr lang="en-US" dirty="0"/>
              <a:t>, </a:t>
            </a:r>
            <a:r>
              <a:rPr lang="en-US" b="1" dirty="0"/>
              <a:t>advanced biometric sensors</a:t>
            </a:r>
            <a:r>
              <a:rPr lang="en-US" dirty="0"/>
              <a:t>, and a design crafted from </a:t>
            </a:r>
            <a:r>
              <a:rPr lang="en-US" b="1" dirty="0"/>
              <a:t>eco-friendly materials</a:t>
            </a:r>
            <a:r>
              <a:rPr lang="en-US" dirty="0"/>
              <a:t>, </a:t>
            </a:r>
            <a:r>
              <a:rPr lang="en-US" dirty="0" err="1"/>
              <a:t>EchoSphere</a:t>
            </a:r>
            <a:r>
              <a:rPr lang="en-US" dirty="0"/>
              <a:t> redefines how we interact with sound and technology.</a:t>
            </a:r>
          </a:p>
          <a:p>
            <a:r>
              <a:rPr lang="en-US" dirty="0"/>
              <a:t>Experience the future of audio, wellness, and sustainability with </a:t>
            </a:r>
            <a:r>
              <a:rPr lang="en-US" dirty="0" err="1"/>
              <a:t>EchoSphere</a:t>
            </a:r>
            <a:r>
              <a:rPr lang="en-US" dirty="0"/>
              <a:t>. Let your mind lead the way!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0D688-7366-5E0C-A083-9F752CBE3787}"/>
              </a:ext>
            </a:extLst>
          </p:cNvPr>
          <p:cNvSpPr txBox="1"/>
          <p:nvPr/>
        </p:nvSpPr>
        <p:spPr>
          <a:xfrm>
            <a:off x="1789470" y="397353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Mission Statement:</a:t>
            </a:r>
            <a:r>
              <a:rPr lang="en-US" dirty="0"/>
              <a:t> To create a harmonious blend of technology, sustainability, and human interaction.</a:t>
            </a:r>
          </a:p>
          <a:p>
            <a:endParaRPr lang="en-US" dirty="0"/>
          </a:p>
          <a:p>
            <a:r>
              <a:rPr lang="en-US" dirty="0"/>
              <a:t>Here is the logo of </a:t>
            </a:r>
            <a:r>
              <a:rPr lang="en-US" dirty="0" err="1"/>
              <a:t>EchoSphere</a:t>
            </a:r>
            <a:r>
              <a:rPr lang="en-US" dirty="0"/>
              <a:t> product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2E013-F24C-FA5F-23EA-FAB09465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11296" r="10222" b="25344"/>
          <a:stretch/>
        </p:blipFill>
        <p:spPr>
          <a:xfrm>
            <a:off x="8234514" y="3767185"/>
            <a:ext cx="3347886" cy="28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9EB35-073A-90A5-F9DA-15179D02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81DC28-D365-A197-07F4-C29BCD721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117" y="733717"/>
            <a:ext cx="73250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Brain-computer interface (BCI) technology for intuitive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Immersive 3D audio and Dolby Atmos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Advanced biometric sensors for fitness and wellness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Eco-friendly materials ensuring sustainability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9D386-A89C-68B4-3E7F-6E16254C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34" y="2211045"/>
            <a:ext cx="7868879" cy="44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DEC06-89F4-0641-DFD0-D404DDC9A916}"/>
              </a:ext>
            </a:extLst>
          </p:cNvPr>
          <p:cNvSpPr txBox="1"/>
          <p:nvPr/>
        </p:nvSpPr>
        <p:spPr>
          <a:xfrm>
            <a:off x="4593815" y="601916"/>
            <a:ext cx="3004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49DAC-55D2-622C-4A4F-162441903D3E}"/>
              </a:ext>
            </a:extLst>
          </p:cNvPr>
          <p:cNvSpPr txBox="1"/>
          <p:nvPr/>
        </p:nvSpPr>
        <p:spPr>
          <a:xfrm>
            <a:off x="2074606" y="1545811"/>
            <a:ext cx="3647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Gaps in Current Wearable Tech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D3F51-A85F-561A-94C4-DB60CFA939BD}"/>
              </a:ext>
            </a:extLst>
          </p:cNvPr>
          <p:cNvSpPr txBox="1"/>
          <p:nvPr/>
        </p:nvSpPr>
        <p:spPr>
          <a:xfrm>
            <a:off x="2074606" y="221270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Limited Innovation: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intuitive controls in earbuds.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Poor integration of health and wellness features.</a:t>
            </a:r>
          </a:p>
          <a:p>
            <a:r>
              <a:rPr lang="en-US" b="1" dirty="0"/>
              <a:t>Audio Limitations: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Inadequate immersion and poor sound quality.</a:t>
            </a:r>
          </a:p>
          <a:p>
            <a:r>
              <a:rPr lang="en-US" b="1" dirty="0"/>
              <a:t>Environmental Concerns: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unsustainable materials in tech manufacturing.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192215-4752-BDAA-C2D9-036443FB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62" y="1703439"/>
            <a:ext cx="3451122" cy="34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DD12-0D1E-3B26-9D2B-CCC046CA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F5436-AC93-23DE-E447-E91AC5994942}"/>
              </a:ext>
            </a:extLst>
          </p:cNvPr>
          <p:cNvSpPr txBox="1"/>
          <p:nvPr/>
        </p:nvSpPr>
        <p:spPr>
          <a:xfrm>
            <a:off x="4662640" y="611747"/>
            <a:ext cx="2866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/>
              <a:t>The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5941-E51C-DE29-2DA8-EAF698FF1A51}"/>
              </a:ext>
            </a:extLst>
          </p:cNvPr>
          <p:cNvSpPr txBox="1"/>
          <p:nvPr/>
        </p:nvSpPr>
        <p:spPr>
          <a:xfrm>
            <a:off x="2045109" y="132916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Introducing </a:t>
            </a:r>
            <a:r>
              <a:rPr lang="en-US" b="1" dirty="0" err="1"/>
              <a:t>EchoSphere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BCI Technology: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Intuitive controls using brain signals for hands-free operation.</a:t>
            </a:r>
          </a:p>
          <a:p>
            <a:r>
              <a:rPr lang="en-US" b="1" dirty="0"/>
              <a:t>Immersive Audio: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Industry-leading 3D audio and Dolby Atmos support.</a:t>
            </a:r>
          </a:p>
          <a:p>
            <a:r>
              <a:rPr lang="en-US" b="1" dirty="0"/>
              <a:t>Eco-Friendly Materials: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Sustainable, biodegradable design to reduce environmental impact.</a:t>
            </a:r>
          </a:p>
          <a:p>
            <a:r>
              <a:rPr lang="en-US" b="1" dirty="0"/>
              <a:t>Enhanced Wellness: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health monitoring through biometric sensors.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883C5-FB0B-9883-E755-96303C74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279" y="277109"/>
            <a:ext cx="2723224" cy="272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2F3BC-3326-ACFD-A697-2E75797C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04" y="2900517"/>
            <a:ext cx="3664974" cy="35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62EC5-DEBF-FB8A-BC87-1B3E6934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6C7878-56D8-694D-1AC1-328ADEA0D001}"/>
              </a:ext>
            </a:extLst>
          </p:cNvPr>
          <p:cNvSpPr txBox="1"/>
          <p:nvPr/>
        </p:nvSpPr>
        <p:spPr>
          <a:xfrm>
            <a:off x="2143432" y="1397675"/>
            <a:ext cx="63319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EchoSphere’s</a:t>
            </a:r>
            <a:r>
              <a:rPr lang="en-US" b="1" dirty="0"/>
              <a:t> Benefits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Seamless music control without physical touch.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Unmatched audio quality for a superior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Fitness and hearing health insights at your fingertips.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Making sustainable choices without compromising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Personalized sound profiles tailored to your unique hearing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Choosing </a:t>
            </a:r>
            <a:r>
              <a:rPr lang="en-US" dirty="0" err="1"/>
              <a:t>EchoSphere</a:t>
            </a:r>
            <a:r>
              <a:rPr lang="en-US" dirty="0"/>
              <a:t> means embracing cutting-edge technology, enhancing wellness, and supporting sustainability—all without sacrificing performance or style.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B1534-FBDC-71BB-E0DC-463ACF53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43" y="1490007"/>
            <a:ext cx="33718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C735-15B9-02CC-05AA-828AFE37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B3EDB8-6455-6446-481B-7B4D37ED9FAD}"/>
              </a:ext>
            </a:extLst>
          </p:cNvPr>
          <p:cNvSpPr txBox="1"/>
          <p:nvPr/>
        </p:nvSpPr>
        <p:spPr>
          <a:xfrm>
            <a:off x="4131698" y="611747"/>
            <a:ext cx="450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Market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1F830-4E5A-EC90-7950-A0766244C66A}"/>
              </a:ext>
            </a:extLst>
          </p:cNvPr>
          <p:cNvSpPr txBox="1"/>
          <p:nvPr/>
        </p:nvSpPr>
        <p:spPr>
          <a:xfrm>
            <a:off x="1907458" y="143700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Wearable Tech Market Insights</a:t>
            </a:r>
          </a:p>
          <a:p>
            <a:endParaRPr lang="en-US" b="1" dirty="0"/>
          </a:p>
          <a:p>
            <a:r>
              <a:rPr lang="en-US" b="1" dirty="0"/>
              <a:t>Market Size:</a:t>
            </a:r>
            <a:r>
              <a:rPr lang="en-US" dirty="0"/>
              <a:t> $116.2 billion in 2022, expected to grow to $265 billion by 2028 (CAGR: 14%).</a:t>
            </a:r>
          </a:p>
          <a:p>
            <a:endParaRPr lang="en-US" dirty="0"/>
          </a:p>
          <a:p>
            <a:r>
              <a:rPr lang="en-US" b="1" dirty="0"/>
              <a:t>Global Earwear Market:</a:t>
            </a:r>
            <a:r>
              <a:rPr lang="en-US" dirty="0"/>
              <a:t> Expected to surpass $30 billion by 2028 with a CAGR of 12%.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Target Audience: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Tech-savvy individuals aged 25-45.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Fitness enthusiasts and wellness-focused consumers.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Audiophiles seeking premium sound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Environmentally conscious buyers.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6D5F3-5709-819E-0D71-CFBC232D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30" y="1424184"/>
            <a:ext cx="3777082" cy="37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CF30-B854-073E-9AB9-1F4FCD29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06F00-CB49-61CC-F8D9-2B33865BEB20}"/>
              </a:ext>
            </a:extLst>
          </p:cNvPr>
          <p:cNvSpPr txBox="1"/>
          <p:nvPr/>
        </p:nvSpPr>
        <p:spPr>
          <a:xfrm>
            <a:off x="3758072" y="601915"/>
            <a:ext cx="5140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Competitive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ECA9D-C804-82B8-E2AA-93EDD6A51F6B}"/>
              </a:ext>
            </a:extLst>
          </p:cNvPr>
          <p:cNvSpPr txBox="1"/>
          <p:nvPr/>
        </p:nvSpPr>
        <p:spPr>
          <a:xfrm>
            <a:off x="2025445" y="148427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There are Oceans of Competitors for us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Current Competitors:</a:t>
            </a:r>
            <a:r>
              <a:rPr lang="en-US" dirty="0"/>
              <a:t> Apple, Boult, Sony, Boat ...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Gap:</a:t>
            </a:r>
            <a:r>
              <a:rPr lang="en-US" dirty="0"/>
              <a:t> Lack of BCI-enabled wearable tech.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EchoSphere’s</a:t>
            </a:r>
            <a:r>
              <a:rPr lang="en-US" b="1" dirty="0"/>
              <a:t> Edge:</a:t>
            </a:r>
            <a:r>
              <a:rPr lang="en-US" dirty="0"/>
              <a:t> Combines innovation, wellness, and sustainability.</a:t>
            </a:r>
          </a:p>
        </p:txBody>
      </p:sp>
      <p:pic>
        <p:nvPicPr>
          <p:cNvPr id="4100" name="Picture 4" descr="Apple Logo PNG Transparent &amp; SVG Vector - Freebie Supply">
            <a:extLst>
              <a:ext uri="{FF2B5EF4-FFF2-40B4-BE49-F238E27FC236}">
                <a16:creationId xmlns:a16="http://schemas.microsoft.com/office/drawing/2014/main" id="{E520E454-2CD8-7684-1A3F-DBC77E15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242" y="4904904"/>
            <a:ext cx="14859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le:Boat Logo.webp - Wikipedia">
            <a:extLst>
              <a:ext uri="{FF2B5EF4-FFF2-40B4-BE49-F238E27FC236}">
                <a16:creationId xmlns:a16="http://schemas.microsoft.com/office/drawing/2014/main" id="{AA78F003-DDA8-2805-DC89-641936A1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4216649"/>
            <a:ext cx="1336753" cy="69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3150FAC-D325-00C7-2F8E-C76F31AF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584" y="3750038"/>
            <a:ext cx="1461319" cy="4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31 Best Headphone Brands (Survey ...">
            <a:extLst>
              <a:ext uri="{FF2B5EF4-FFF2-40B4-BE49-F238E27FC236}">
                <a16:creationId xmlns:a16="http://schemas.microsoft.com/office/drawing/2014/main" id="{9CC896C1-4D50-FC2E-6A01-9621C69B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45" y="1317144"/>
            <a:ext cx="3671482" cy="20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85C62-3ACD-5418-0CA3-B82694F0B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1843" r="9770" b="28107"/>
          <a:stretch/>
        </p:blipFill>
        <p:spPr>
          <a:xfrm>
            <a:off x="2180105" y="4151175"/>
            <a:ext cx="2401728" cy="1976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E931A-7AF5-172A-A09C-BE7911933C19}"/>
              </a:ext>
            </a:extLst>
          </p:cNvPr>
          <p:cNvSpPr txBox="1"/>
          <p:nvPr/>
        </p:nvSpPr>
        <p:spPr>
          <a:xfrm>
            <a:off x="2697860" y="5942793"/>
            <a:ext cx="156286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dirty="0" err="1">
                <a:solidFill>
                  <a:srgbClr val="149C68"/>
                </a:solidFill>
                <a:latin typeface="Eras Bold ITC" panose="020B0907030504020204" pitchFamily="34" charset="0"/>
              </a:rPr>
              <a:t>EchoSphere</a:t>
            </a:r>
            <a:endParaRPr lang="en-US" dirty="0">
              <a:solidFill>
                <a:srgbClr val="149C68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5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5698-557F-01FB-4AEF-53D1A052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E80088-C5F2-8280-8809-3BA6CD2AB53D}"/>
              </a:ext>
            </a:extLst>
          </p:cNvPr>
          <p:cNvSpPr txBox="1"/>
          <p:nvPr/>
        </p:nvSpPr>
        <p:spPr>
          <a:xfrm>
            <a:off x="4397169" y="621578"/>
            <a:ext cx="3625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CDF32-5747-02D1-730C-46C359FA8805}"/>
              </a:ext>
            </a:extLst>
          </p:cNvPr>
          <p:cNvSpPr txBox="1"/>
          <p:nvPr/>
        </p:nvSpPr>
        <p:spPr>
          <a:xfrm>
            <a:off x="1927123" y="1657015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Revenue Streams</a:t>
            </a:r>
          </a:p>
          <a:p>
            <a:r>
              <a:rPr lang="en-US" b="1" dirty="0"/>
              <a:t>Primary: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Direct-to-consumer product sales.</a:t>
            </a:r>
          </a:p>
          <a:p>
            <a:r>
              <a:rPr lang="en-US" b="1" dirty="0"/>
              <a:t>Secondary: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Subscription for advanced AI features (e.g., personalized audio profiles).</a:t>
            </a:r>
          </a:p>
          <a:p>
            <a:endParaRPr lang="en-US" b="1" dirty="0"/>
          </a:p>
          <a:p>
            <a:r>
              <a:rPr lang="en-US" b="1" dirty="0"/>
              <a:t>Pricing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 Pricing:</a:t>
            </a:r>
            <a:r>
              <a:rPr lang="en-US" dirty="0"/>
              <a:t> Premium tier starting at $99.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Profit Margins:</a:t>
            </a:r>
            <a:r>
              <a:rPr lang="en-US" dirty="0"/>
              <a:t> Estimated 60% gross margin.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C4CB-431A-7840-0608-98F9EC6B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84" y="1657015"/>
            <a:ext cx="4304070" cy="43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493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</TotalTime>
  <Words>830</Words>
  <Application>Microsoft Office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Eras Bold ITC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Reddy</dc:creator>
  <cp:lastModifiedBy>Dinesh Reddy</cp:lastModifiedBy>
  <cp:revision>1</cp:revision>
  <dcterms:created xsi:type="dcterms:W3CDTF">2025-01-04T16:06:05Z</dcterms:created>
  <dcterms:modified xsi:type="dcterms:W3CDTF">2025-01-04T18:01:03Z</dcterms:modified>
</cp:coreProperties>
</file>